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6" r:id="rId6"/>
    <p:sldId id="267" r:id="rId7"/>
    <p:sldId id="268" r:id="rId8"/>
    <p:sldId id="269" r:id="rId9"/>
    <p:sldId id="270" r:id="rId10"/>
    <p:sldId id="271" r:id="rId11"/>
    <p:sldId id="261" r:id="rId12"/>
    <p:sldId id="260" r:id="rId13"/>
    <p:sldId id="262" r:id="rId14"/>
    <p:sldId id="263" r:id="rId15"/>
    <p:sldId id="264" r:id="rId16"/>
    <p:sldId id="265" r:id="rId17"/>
    <p:sldId id="272" r:id="rId1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l-PL" smtClean="0"/>
              <a:t>Kliknij, aby edytować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3C75970E-C019-4219-8F31-F6A6B5F0B55B}" type="datetimeFigureOut">
              <a:rPr lang="pl-PL" smtClean="0"/>
              <a:t>07.04.2021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CFC7976-D9E8-4E8B-B5A4-764919B16054}"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3C75970E-C019-4219-8F31-F6A6B5F0B55B}" type="datetimeFigureOut">
              <a:rPr lang="pl-PL" smtClean="0"/>
              <a:t>07.04.2021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CFC7976-D9E8-4E8B-B5A4-764919B16054}"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3C75970E-C019-4219-8F31-F6A6B5F0B55B}" type="datetimeFigureOut">
              <a:rPr lang="pl-PL" smtClean="0"/>
              <a:t>07.04.2021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CFC7976-D9E8-4E8B-B5A4-764919B16054}"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3C75970E-C019-4219-8F31-F6A6B5F0B55B}" type="datetimeFigureOut">
              <a:rPr lang="pl-PL" smtClean="0"/>
              <a:t>07.04.2021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CFC7976-D9E8-4E8B-B5A4-764919B16054}"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l-PL" smtClean="0"/>
              <a:t>Kliknij, aby edytować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C75970E-C019-4219-8F31-F6A6B5F0B55B}" type="datetimeFigureOut">
              <a:rPr lang="pl-PL" smtClean="0"/>
              <a:t>07.04.2021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CFC7976-D9E8-4E8B-B5A4-764919B16054}"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3C75970E-C019-4219-8F31-F6A6B5F0B55B}" type="datetimeFigureOut">
              <a:rPr lang="pl-PL" smtClean="0"/>
              <a:t>07.04.2021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CFC7976-D9E8-4E8B-B5A4-764919B16054}"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Date Placeholder 6"/>
          <p:cNvSpPr>
            <a:spLocks noGrp="1"/>
          </p:cNvSpPr>
          <p:nvPr>
            <p:ph type="dt" sz="half" idx="10"/>
          </p:nvPr>
        </p:nvSpPr>
        <p:spPr/>
        <p:txBody>
          <a:bodyPr/>
          <a:lstStyle/>
          <a:p>
            <a:fld id="{3C75970E-C019-4219-8F31-F6A6B5F0B55B}" type="datetimeFigureOut">
              <a:rPr lang="pl-PL" smtClean="0"/>
              <a:t>07.04.2021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CFC7976-D9E8-4E8B-B5A4-764919B16054}"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3C75970E-C019-4219-8F31-F6A6B5F0B55B}" type="datetimeFigureOut">
              <a:rPr lang="pl-PL" smtClean="0"/>
              <a:t>07.04.2021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CFC7976-D9E8-4E8B-B5A4-764919B16054}"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5970E-C019-4219-8F31-F6A6B5F0B55B}" type="datetimeFigureOut">
              <a:rPr lang="pl-PL" smtClean="0"/>
              <a:t>07.04.2021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CFC7976-D9E8-4E8B-B5A4-764919B16054}"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l-PL" smtClean="0"/>
              <a:t>Kliknij, aby edytować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C75970E-C019-4219-8F31-F6A6B5F0B55B}" type="datetimeFigureOut">
              <a:rPr lang="pl-PL" smtClean="0"/>
              <a:t>07.04.2021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CFC7976-D9E8-4E8B-B5A4-764919B16054}" type="slidenum">
              <a:rPr lang="pl-PL" smtClean="0"/>
              <a:t>‹#›</a:t>
            </a:fld>
            <a:endParaRPr lang="pl-PL"/>
          </a:p>
        </p:txBody>
      </p:sp>
      <p:sp>
        <p:nvSpPr>
          <p:cNvPr id="9" name="Content Placeholder 8"/>
          <p:cNvSpPr>
            <a:spLocks noGrp="1"/>
          </p:cNvSpPr>
          <p:nvPr>
            <p:ph sz="quarter" idx="13"/>
          </p:nvPr>
        </p:nvSpPr>
        <p:spPr>
          <a:xfrm>
            <a:off x="304800" y="381000"/>
            <a:ext cx="7772400" cy="494284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l-PL" smtClean="0"/>
              <a:t>Kliknij, aby edytować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8" name="Date Placeholder 7"/>
          <p:cNvSpPr>
            <a:spLocks noGrp="1"/>
          </p:cNvSpPr>
          <p:nvPr>
            <p:ph type="dt" sz="half" idx="10"/>
          </p:nvPr>
        </p:nvSpPr>
        <p:spPr/>
        <p:txBody>
          <a:bodyPr/>
          <a:lstStyle/>
          <a:p>
            <a:fld id="{3C75970E-C019-4219-8F31-F6A6B5F0B55B}" type="datetimeFigureOut">
              <a:rPr lang="pl-PL" smtClean="0"/>
              <a:t>07.04.2021</a:t>
            </a:fld>
            <a:endParaRPr lang="pl-PL"/>
          </a:p>
        </p:txBody>
      </p:sp>
      <p:sp>
        <p:nvSpPr>
          <p:cNvPr id="9" name="Slide Number Placeholder 8"/>
          <p:cNvSpPr>
            <a:spLocks noGrp="1"/>
          </p:cNvSpPr>
          <p:nvPr>
            <p:ph type="sldNum" sz="quarter" idx="11"/>
          </p:nvPr>
        </p:nvSpPr>
        <p:spPr/>
        <p:txBody>
          <a:bodyPr/>
          <a:lstStyle/>
          <a:p>
            <a:fld id="{1CFC7976-D9E8-4E8B-B5A4-764919B16054}" type="slidenum">
              <a:rPr lang="pl-PL" smtClean="0"/>
              <a:t>‹#›</a:t>
            </a:fld>
            <a:endParaRPr lang="pl-PL"/>
          </a:p>
        </p:txBody>
      </p:sp>
      <p:sp>
        <p:nvSpPr>
          <p:cNvPr id="10" name="Footer Placeholder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CFC7976-D9E8-4E8B-B5A4-764919B16054}" type="slidenum">
              <a:rPr lang="pl-PL" smtClean="0"/>
              <a:t>‹#›</a:t>
            </a:fld>
            <a:endParaRPr lang="pl-PL"/>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l-PL"/>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C75970E-C019-4219-8F31-F6A6B5F0B55B}" type="datetimeFigureOut">
              <a:rPr lang="pl-PL" smtClean="0"/>
              <a:t>07.04.2021</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8924" y="27856"/>
            <a:ext cx="7978080" cy="1368152"/>
          </a:xfrm>
        </p:spPr>
        <p:txBody>
          <a:bodyPr/>
          <a:lstStyle/>
          <a:p>
            <a:r>
              <a:rPr lang="pl-PL" dirty="0" smtClean="0">
                <a:solidFill>
                  <a:srgbClr val="FF0000"/>
                </a:solidFill>
              </a:rPr>
              <a:t>Nie igraj z kleszczem!</a:t>
            </a:r>
            <a:endParaRPr lang="pl-PL" dirty="0">
              <a:solidFill>
                <a:srgbClr val="FF0000"/>
              </a:solidFill>
            </a:endParaRPr>
          </a:p>
        </p:txBody>
      </p:sp>
      <p:sp>
        <p:nvSpPr>
          <p:cNvPr id="3" name="Podtytuł 2"/>
          <p:cNvSpPr>
            <a:spLocks noGrp="1"/>
          </p:cNvSpPr>
          <p:nvPr>
            <p:ph type="subTitle" idx="1"/>
          </p:nvPr>
        </p:nvSpPr>
        <p:spPr>
          <a:xfrm>
            <a:off x="558512" y="5756029"/>
            <a:ext cx="6461760" cy="1066800"/>
          </a:xfrm>
        </p:spPr>
        <p:txBody>
          <a:bodyPr/>
          <a:lstStyle/>
          <a:p>
            <a:r>
              <a:rPr lang="pl-PL" dirty="0"/>
              <a:t>https://www.youtube.com/watch?v=t6Ji7g3Cha8</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700808"/>
            <a:ext cx="3672408" cy="3672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7217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instrukcja jak usunąć kleszcza kleszczkart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32656"/>
            <a:ext cx="8224510" cy="6201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464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51520" y="692696"/>
            <a:ext cx="8136904" cy="1384995"/>
          </a:xfrm>
          <a:prstGeom prst="rect">
            <a:avLst/>
          </a:prstGeom>
        </p:spPr>
        <p:txBody>
          <a:bodyPr wrap="square">
            <a:spAutoFit/>
          </a:bodyPr>
          <a:lstStyle/>
          <a:p>
            <a:r>
              <a:rPr lang="pl-PL" sz="2800" b="1" dirty="0" smtClean="0">
                <a:solidFill>
                  <a:srgbClr val="FF0000"/>
                </a:solidFill>
              </a:rPr>
              <a:t>Kleszcze przenoszą wirusy, które mogą prowadzić do poważnych dolegliwości jak KZM, a także bakterie powodujące boreliozę.</a:t>
            </a:r>
            <a:endParaRPr lang="pl-PL" sz="2800" b="1" dirty="0">
              <a:solidFill>
                <a:srgbClr val="FF0000"/>
              </a:solidFill>
            </a:endParaRPr>
          </a:p>
        </p:txBody>
      </p:sp>
      <p:sp>
        <p:nvSpPr>
          <p:cNvPr id="4" name="Prostokąt 3"/>
          <p:cNvSpPr/>
          <p:nvPr/>
        </p:nvSpPr>
        <p:spPr>
          <a:xfrm>
            <a:off x="0" y="2149611"/>
            <a:ext cx="8388424" cy="1938992"/>
          </a:xfrm>
          <a:prstGeom prst="rect">
            <a:avLst/>
          </a:prstGeom>
        </p:spPr>
        <p:txBody>
          <a:bodyPr wrap="square">
            <a:spAutoFit/>
          </a:bodyPr>
          <a:lstStyle/>
          <a:p>
            <a:r>
              <a:rPr lang="pl-PL" sz="2400" dirty="0" smtClean="0"/>
              <a:t>W przypadku KZM leczenie nie ma żadnego zastosowania po wystąpieniu choroby, ale dostępne są skuteczne szczepionki, aby temu zapobiec. W przypadku boreliozy jest dokładnie odwrotnie: </a:t>
            </a:r>
            <a:r>
              <a:rPr lang="pl-PL" sz="2400" dirty="0" smtClean="0"/>
              <a:t>chorobę </a:t>
            </a:r>
            <a:r>
              <a:rPr lang="pl-PL" sz="2400" dirty="0" smtClean="0"/>
              <a:t>można skutecznie leczyć antybiotykami, ale obecnie w Polsce nie ma zatwierdzonej szczepionki.</a:t>
            </a:r>
            <a:endParaRPr lang="pl-PL" sz="2400" dirty="0"/>
          </a:p>
        </p:txBody>
      </p:sp>
      <p:pic>
        <p:nvPicPr>
          <p:cNvPr id="15362" name="Picture 2" descr="kleszcz pospol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221088"/>
            <a:ext cx="2736304" cy="2821153"/>
          </a:xfrm>
          <a:prstGeom prst="rect">
            <a:avLst/>
          </a:prstGeom>
          <a:noFill/>
          <a:extLst>
            <a:ext uri="{909E8E84-426E-40DD-AFC4-6F175D3DCCD1}">
              <a14:hiddenFill xmlns:a14="http://schemas.microsoft.com/office/drawing/2010/main">
                <a:solidFill>
                  <a:srgbClr val="FFFFFF"/>
                </a:solidFill>
              </a14:hiddenFill>
            </a:ext>
          </a:extLst>
        </p:spPr>
      </p:pic>
      <p:sp>
        <p:nvSpPr>
          <p:cNvPr id="5" name="pole tekstowe 4"/>
          <p:cNvSpPr txBox="1"/>
          <p:nvPr/>
        </p:nvSpPr>
        <p:spPr>
          <a:xfrm>
            <a:off x="3807443" y="4942942"/>
            <a:ext cx="2772308" cy="369332"/>
          </a:xfrm>
          <a:prstGeom prst="rect">
            <a:avLst/>
          </a:prstGeom>
          <a:noFill/>
        </p:spPr>
        <p:txBody>
          <a:bodyPr wrap="square" rtlCol="0">
            <a:spAutoFit/>
          </a:bodyPr>
          <a:lstStyle/>
          <a:p>
            <a:r>
              <a:rPr lang="pl-PL" dirty="0" smtClean="0"/>
              <a:t>Kleszcz pospolity</a:t>
            </a:r>
            <a:endParaRPr lang="pl-PL" dirty="0"/>
          </a:p>
        </p:txBody>
      </p:sp>
    </p:spTree>
    <p:extLst>
      <p:ext uri="{BB962C8B-B14F-4D97-AF65-F5344CB8AC3E}">
        <p14:creationId xmlns:p14="http://schemas.microsoft.com/office/powerpoint/2010/main" val="1974542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35998" y="116632"/>
            <a:ext cx="8080417" cy="5324535"/>
          </a:xfrm>
          <a:prstGeom prst="rect">
            <a:avLst/>
          </a:prstGeom>
        </p:spPr>
        <p:txBody>
          <a:bodyPr wrap="square">
            <a:spAutoFit/>
          </a:bodyPr>
          <a:lstStyle/>
          <a:p>
            <a:r>
              <a:rPr lang="pl-PL" sz="2000" dirty="0" smtClean="0"/>
              <a:t>Szczepienie przeciw kleszczowemu zapaleniu mózgu zaleca się osobom przebywającym na terenach o nasilonym występowaniu tej choroby, w szczególności:</a:t>
            </a:r>
          </a:p>
          <a:p>
            <a:endParaRPr lang="pl-PL" sz="2000" dirty="0" smtClean="0"/>
          </a:p>
          <a:p>
            <a:r>
              <a:rPr lang="pl-PL" sz="2000" dirty="0" smtClean="0"/>
              <a:t>- zatrudnionym przy eksploatacji lasu</a:t>
            </a:r>
          </a:p>
          <a:p>
            <a:r>
              <a:rPr lang="pl-PL" sz="2000" dirty="0" smtClean="0"/>
              <a:t>- stacjonującemu wojsku</a:t>
            </a:r>
          </a:p>
          <a:p>
            <a:r>
              <a:rPr lang="pl-PL" sz="2000" dirty="0" smtClean="0"/>
              <a:t>- funkcjonariuszom straży pożarnej i granicznej</a:t>
            </a:r>
          </a:p>
          <a:p>
            <a:r>
              <a:rPr lang="pl-PL" sz="2000" dirty="0" smtClean="0"/>
              <a:t>- rolnikom</a:t>
            </a:r>
          </a:p>
          <a:p>
            <a:r>
              <a:rPr lang="pl-PL" sz="2000" dirty="0" smtClean="0"/>
              <a:t>- młodzieży </a:t>
            </a:r>
            <a:r>
              <a:rPr lang="pl-PL" sz="2000" dirty="0" smtClean="0"/>
              <a:t>odbywającej praktyki, turystom oraz uczestnikom obozów i kolonii.</a:t>
            </a:r>
          </a:p>
          <a:p>
            <a:pPr marL="285750" indent="-285750">
              <a:buFontTx/>
              <a:buChar char="-"/>
            </a:pPr>
            <a:endParaRPr lang="pl-PL" sz="2000" dirty="0" smtClean="0"/>
          </a:p>
          <a:p>
            <a:r>
              <a:rPr lang="pl-PL" sz="2000" dirty="0" smtClean="0"/>
              <a:t>Jednak należy pamiętać, że na pokłucie przez kleszcza jesteśmy narażeni przy najprostszych czynnościach, wykonywanych na łonie natury (prace w ogrodzie, wycieczka do lasu, jogging w parku czy spacer z psem).</a:t>
            </a:r>
          </a:p>
          <a:p>
            <a:endParaRPr lang="pl-PL" sz="2000" dirty="0" smtClean="0"/>
          </a:p>
          <a:p>
            <a:r>
              <a:rPr lang="pl-PL" sz="2000" b="1" dirty="0" smtClean="0"/>
              <a:t>Przeciw kleszczowemu zapaleniu mózgu mogą się szczepić wszyscy dorośli oraz dzieci, które ukończyły 1 rok życia.</a:t>
            </a:r>
            <a:endParaRPr lang="pl-PL" sz="2000" b="1" dirty="0"/>
          </a:p>
        </p:txBody>
      </p:sp>
      <p:pic>
        <p:nvPicPr>
          <p:cNvPr id="16386" name="Picture 2" descr="Kleszcz ps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1123" y="4943475"/>
            <a:ext cx="1828800" cy="1914525"/>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6300192" y="5873237"/>
            <a:ext cx="2016224" cy="369332"/>
          </a:xfrm>
          <a:prstGeom prst="rect">
            <a:avLst/>
          </a:prstGeom>
          <a:noFill/>
        </p:spPr>
        <p:txBody>
          <a:bodyPr wrap="square" rtlCol="0">
            <a:spAutoFit/>
          </a:bodyPr>
          <a:lstStyle/>
          <a:p>
            <a:r>
              <a:rPr lang="pl-PL" dirty="0" smtClean="0"/>
              <a:t>Kleszcz psi</a:t>
            </a:r>
            <a:endParaRPr lang="pl-PL" dirty="0"/>
          </a:p>
        </p:txBody>
      </p:sp>
    </p:spTree>
    <p:extLst>
      <p:ext uri="{BB962C8B-B14F-4D97-AF65-F5344CB8AC3E}">
        <p14:creationId xmlns:p14="http://schemas.microsoft.com/office/powerpoint/2010/main" val="151810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dziewczynka ze skakanką w traw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78" y="1485629"/>
            <a:ext cx="2886035" cy="2304440"/>
          </a:xfrm>
          <a:prstGeom prst="rect">
            <a:avLst/>
          </a:prstGeom>
          <a:noFill/>
          <a:extLst>
            <a:ext uri="{909E8E84-426E-40DD-AFC4-6F175D3DCCD1}">
              <a14:hiddenFill xmlns:a14="http://schemas.microsoft.com/office/drawing/2010/main">
                <a:solidFill>
                  <a:srgbClr val="FFFFFF"/>
                </a:solidFill>
              </a14:hiddenFill>
            </a:ext>
          </a:extLst>
        </p:spPr>
      </p:pic>
      <p:sp>
        <p:nvSpPr>
          <p:cNvPr id="2" name="Prostokąt 1"/>
          <p:cNvSpPr/>
          <p:nvPr/>
        </p:nvSpPr>
        <p:spPr>
          <a:xfrm>
            <a:off x="2555777" y="1882699"/>
            <a:ext cx="5760638" cy="830997"/>
          </a:xfrm>
          <a:prstGeom prst="rect">
            <a:avLst/>
          </a:prstGeom>
        </p:spPr>
        <p:txBody>
          <a:bodyPr wrap="square">
            <a:spAutoFit/>
          </a:bodyPr>
          <a:lstStyle/>
          <a:p>
            <a:r>
              <a:rPr lang="pl-PL" sz="2400" dirty="0" smtClean="0"/>
              <a:t>Unikaj przebywania w wysokiej trawie lub zaroślach, jak tylko się da.</a:t>
            </a:r>
            <a:endParaRPr lang="pl-PL" sz="2400" dirty="0"/>
          </a:p>
        </p:txBody>
      </p:sp>
      <p:sp>
        <p:nvSpPr>
          <p:cNvPr id="3" name="Prostokąt 2"/>
          <p:cNvSpPr/>
          <p:nvPr/>
        </p:nvSpPr>
        <p:spPr>
          <a:xfrm>
            <a:off x="755576" y="531522"/>
            <a:ext cx="7560839" cy="954107"/>
          </a:xfrm>
          <a:prstGeom prst="rect">
            <a:avLst/>
          </a:prstGeom>
        </p:spPr>
        <p:txBody>
          <a:bodyPr wrap="square">
            <a:spAutoFit/>
          </a:bodyPr>
          <a:lstStyle/>
          <a:p>
            <a:r>
              <a:rPr lang="pl-PL" sz="2800" b="1" dirty="0" smtClean="0">
                <a:solidFill>
                  <a:srgbClr val="00B050"/>
                </a:solidFill>
              </a:rPr>
              <a:t>Wskazówki, które pozwolą uniknąć pokłucia przez kleszcze:</a:t>
            </a:r>
            <a:endParaRPr lang="pl-PL" sz="2800" b="1" dirty="0">
              <a:solidFill>
                <a:srgbClr val="00B050"/>
              </a:solidFill>
            </a:endParaRPr>
          </a:p>
        </p:txBody>
      </p:sp>
      <p:pic>
        <p:nvPicPr>
          <p:cNvPr id="4102" name="Picture 6" descr="sznurowanie bu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77072"/>
            <a:ext cx="2419350" cy="2000251"/>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2555777" y="3369037"/>
            <a:ext cx="5904656" cy="2677656"/>
          </a:xfrm>
          <a:prstGeom prst="rect">
            <a:avLst/>
          </a:prstGeom>
        </p:spPr>
        <p:txBody>
          <a:bodyPr wrap="square">
            <a:spAutoFit/>
          </a:bodyPr>
          <a:lstStyle/>
          <a:p>
            <a:r>
              <a:rPr lang="pl-PL" sz="2400" dirty="0" smtClean="0"/>
              <a:t>Noś ubrania z długimi rękawami i nogawkami, „zamykając” wszelkie miejsca, w które mogą wejść kleszcze. Możesz na przykład włożyć nogawki do skarpetek. Kleszcze wspinają się nie wyżej niż na wysokość 1,5 metra, więc wolą przylgnąć do nogawek spodni. Kalosze są również dobrym zabezpieczeniem.</a:t>
            </a:r>
            <a:endParaRPr lang="pl-PL" sz="2400" dirty="0"/>
          </a:p>
        </p:txBody>
      </p:sp>
    </p:spTree>
    <p:extLst>
      <p:ext uri="{BB962C8B-B14F-4D97-AF65-F5344CB8AC3E}">
        <p14:creationId xmlns:p14="http://schemas.microsoft.com/office/powerpoint/2010/main" val="2429657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kleszcz na białym swetrz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92696"/>
            <a:ext cx="2451700" cy="1570484"/>
          </a:xfrm>
          <a:prstGeom prst="rect">
            <a:avLst/>
          </a:prstGeom>
          <a:noFill/>
          <a:extLst>
            <a:ext uri="{909E8E84-426E-40DD-AFC4-6F175D3DCCD1}">
              <a14:hiddenFill xmlns:a14="http://schemas.microsoft.com/office/drawing/2010/main">
                <a:solidFill>
                  <a:srgbClr val="FFFFFF"/>
                </a:solidFill>
              </a14:hiddenFill>
            </a:ext>
          </a:extLst>
        </p:spPr>
      </p:pic>
      <p:sp>
        <p:nvSpPr>
          <p:cNvPr id="2" name="Prostokąt 1"/>
          <p:cNvSpPr/>
          <p:nvPr/>
        </p:nvSpPr>
        <p:spPr>
          <a:xfrm>
            <a:off x="2915816" y="548680"/>
            <a:ext cx="5472608" cy="1200329"/>
          </a:xfrm>
          <a:prstGeom prst="rect">
            <a:avLst/>
          </a:prstGeom>
        </p:spPr>
        <p:txBody>
          <a:bodyPr wrap="square">
            <a:spAutoFit/>
          </a:bodyPr>
          <a:lstStyle/>
          <a:p>
            <a:r>
              <a:rPr lang="pl-PL" sz="2400" dirty="0" smtClean="0"/>
              <a:t>Kleszcze łatwiej zauważyć na jasnych ubraniach. Jeśli zauważysz je wcześniej, możesz zdążyć je usunąć przed pokłuciem.</a:t>
            </a:r>
            <a:endParaRPr lang="pl-PL" sz="2400" dirty="0"/>
          </a:p>
        </p:txBody>
      </p:sp>
      <p:pic>
        <p:nvPicPr>
          <p:cNvPr id="5125" name="Picture 5" descr="korzystanie z repelentó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59" y="2244208"/>
            <a:ext cx="1457325" cy="2000251"/>
          </a:xfrm>
          <a:prstGeom prst="rect">
            <a:avLst/>
          </a:prstGeom>
          <a:noFill/>
          <a:extLst>
            <a:ext uri="{909E8E84-426E-40DD-AFC4-6F175D3DCCD1}">
              <a14:hiddenFill xmlns:a14="http://schemas.microsoft.com/office/drawing/2010/main">
                <a:solidFill>
                  <a:srgbClr val="FFFFFF"/>
                </a:solidFill>
              </a14:hiddenFill>
            </a:ext>
          </a:extLst>
        </p:spPr>
      </p:pic>
      <p:sp>
        <p:nvSpPr>
          <p:cNvPr id="3" name="Prostokąt 2"/>
          <p:cNvSpPr/>
          <p:nvPr/>
        </p:nvSpPr>
        <p:spPr>
          <a:xfrm>
            <a:off x="2340935" y="3013500"/>
            <a:ext cx="6047489" cy="461665"/>
          </a:xfrm>
          <a:prstGeom prst="rect">
            <a:avLst/>
          </a:prstGeom>
        </p:spPr>
        <p:txBody>
          <a:bodyPr wrap="none">
            <a:spAutoFit/>
          </a:bodyPr>
          <a:lstStyle/>
          <a:p>
            <a:r>
              <a:rPr lang="pl-PL" sz="2400" dirty="0" smtClean="0"/>
              <a:t>Nakładaj na skórę środek odstraszający insekty.</a:t>
            </a:r>
            <a:endParaRPr lang="pl-PL" sz="2400" dirty="0"/>
          </a:p>
        </p:txBody>
      </p:sp>
      <p:pic>
        <p:nvPicPr>
          <p:cNvPr id="5127" name="Picture 7" descr="miejsca na ciele zagrożone pokłuciem przez kleszcza - łydk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647" y="4495800"/>
            <a:ext cx="3457575" cy="2362200"/>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2775228" y="4262419"/>
            <a:ext cx="5613196" cy="2308324"/>
          </a:xfrm>
          <a:prstGeom prst="rect">
            <a:avLst/>
          </a:prstGeom>
        </p:spPr>
        <p:txBody>
          <a:bodyPr wrap="square">
            <a:spAutoFit/>
          </a:bodyPr>
          <a:lstStyle/>
          <a:p>
            <a:r>
              <a:rPr lang="pl-PL" sz="2400" dirty="0"/>
              <a:t>Obejrzyj całe ciało w poszukiwaniu kleszczy po pobycie na łonie natury. Kleszcze są wyjątkowo małe i spędzają czas na przemieszczaniu się po ciele i ubraniu, zanim znajdą odpowiednie miejsce do ukłucia i zaczną ssać krew. </a:t>
            </a:r>
          </a:p>
        </p:txBody>
      </p:sp>
    </p:spTree>
    <p:extLst>
      <p:ext uri="{BB962C8B-B14F-4D97-AF65-F5344CB8AC3E}">
        <p14:creationId xmlns:p14="http://schemas.microsoft.com/office/powerpoint/2010/main" val="2523230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trzykawka ze szczepionk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176972"/>
            <a:ext cx="3675768" cy="2232248"/>
          </a:xfrm>
          <a:prstGeom prst="rect">
            <a:avLst/>
          </a:prstGeom>
          <a:noFill/>
          <a:extLst>
            <a:ext uri="{909E8E84-426E-40DD-AFC4-6F175D3DCCD1}">
              <a14:hiddenFill xmlns:a14="http://schemas.microsoft.com/office/drawing/2010/main">
                <a:solidFill>
                  <a:srgbClr val="FFFFFF"/>
                </a:solidFill>
              </a14:hiddenFill>
            </a:ext>
          </a:extLst>
        </p:spPr>
      </p:pic>
      <p:sp>
        <p:nvSpPr>
          <p:cNvPr id="2" name="Prostokąt 1"/>
          <p:cNvSpPr/>
          <p:nvPr/>
        </p:nvSpPr>
        <p:spPr>
          <a:xfrm>
            <a:off x="1547664" y="764704"/>
            <a:ext cx="6660232" cy="1938992"/>
          </a:xfrm>
          <a:prstGeom prst="rect">
            <a:avLst/>
          </a:prstGeom>
        </p:spPr>
        <p:txBody>
          <a:bodyPr wrap="square">
            <a:spAutoFit/>
          </a:bodyPr>
          <a:lstStyle/>
          <a:p>
            <a:r>
              <a:rPr lang="pl-PL" sz="2400" b="1" dirty="0" smtClean="0"/>
              <a:t>Warto </a:t>
            </a:r>
            <a:r>
              <a:rPr lang="pl-PL" sz="2400" b="1" dirty="0"/>
              <a:t>pomyśleć o szczepieniu przeciw KZM, które jest zalecane osobom mieszkającym lub podróżującym do miejsc o podwyższonym ryzyku występowania wirusa KZM oraz do osób spędzających czas wolny poza miastem.</a:t>
            </a:r>
            <a:endParaRPr lang="pl-PL" sz="2400" dirty="0"/>
          </a:p>
        </p:txBody>
      </p:sp>
      <p:pic>
        <p:nvPicPr>
          <p:cNvPr id="6148" name="Picture 4" descr="kleszcz łąkow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3501008"/>
            <a:ext cx="2247900" cy="2076450"/>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5508104" y="5877272"/>
            <a:ext cx="2232248" cy="369332"/>
          </a:xfrm>
          <a:prstGeom prst="rect">
            <a:avLst/>
          </a:prstGeom>
          <a:noFill/>
        </p:spPr>
        <p:txBody>
          <a:bodyPr wrap="square" rtlCol="0">
            <a:spAutoFit/>
          </a:bodyPr>
          <a:lstStyle/>
          <a:p>
            <a:r>
              <a:rPr lang="pl-PL" dirty="0" smtClean="0"/>
              <a:t>Kleszcz łąkowy</a:t>
            </a:r>
            <a:endParaRPr lang="pl-PL" dirty="0"/>
          </a:p>
        </p:txBody>
      </p:sp>
    </p:spTree>
    <p:extLst>
      <p:ext uri="{BB962C8B-B14F-4D97-AF65-F5344CB8AC3E}">
        <p14:creationId xmlns:p14="http://schemas.microsoft.com/office/powerpoint/2010/main" val="1370263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47664" y="620688"/>
            <a:ext cx="4968552" cy="584775"/>
          </a:xfrm>
          <a:prstGeom prst="rect">
            <a:avLst/>
          </a:prstGeom>
        </p:spPr>
        <p:txBody>
          <a:bodyPr wrap="square">
            <a:spAutoFit/>
          </a:bodyPr>
          <a:lstStyle/>
          <a:p>
            <a:r>
              <a:rPr lang="pl-PL" sz="3200" b="1" i="0" dirty="0" smtClean="0">
                <a:solidFill>
                  <a:srgbClr val="212529"/>
                </a:solidFill>
                <a:effectLst/>
                <a:latin typeface="Open Sans"/>
              </a:rPr>
              <a:t>Choroby </a:t>
            </a:r>
            <a:r>
              <a:rPr lang="pl-PL" sz="3200" b="1" i="0" dirty="0" err="1" smtClean="0">
                <a:solidFill>
                  <a:srgbClr val="212529"/>
                </a:solidFill>
                <a:effectLst/>
                <a:latin typeface="Open Sans"/>
              </a:rPr>
              <a:t>odkleszczowe</a:t>
            </a:r>
            <a:r>
              <a:rPr lang="pl-PL" sz="3200" b="1" i="0" dirty="0" smtClean="0">
                <a:solidFill>
                  <a:srgbClr val="212529"/>
                </a:solidFill>
                <a:effectLst/>
                <a:latin typeface="Open Sans"/>
              </a:rPr>
              <a:t>:</a:t>
            </a:r>
            <a:endParaRPr lang="pl-PL" sz="3200" b="1" i="0" dirty="0">
              <a:solidFill>
                <a:srgbClr val="212529"/>
              </a:solidFill>
              <a:effectLst/>
              <a:latin typeface="Open Sans"/>
            </a:endParaRPr>
          </a:p>
        </p:txBody>
      </p:sp>
      <p:sp>
        <p:nvSpPr>
          <p:cNvPr id="3" name="Prostokąt 2"/>
          <p:cNvSpPr/>
          <p:nvPr/>
        </p:nvSpPr>
        <p:spPr>
          <a:xfrm>
            <a:off x="107504" y="1210546"/>
            <a:ext cx="4823404" cy="3785652"/>
          </a:xfrm>
          <a:prstGeom prst="rect">
            <a:avLst/>
          </a:prstGeom>
        </p:spPr>
        <p:txBody>
          <a:bodyPr wrap="square">
            <a:spAutoFit/>
          </a:bodyPr>
          <a:lstStyle/>
          <a:p>
            <a:r>
              <a:rPr lang="pl-PL" sz="2400" b="1" i="1" dirty="0" smtClean="0"/>
              <a:t>Kleszczowe </a:t>
            </a:r>
            <a:r>
              <a:rPr lang="pl-PL" sz="2400" b="1" i="1" dirty="0"/>
              <a:t>zapalenie mózgu (KZM) </a:t>
            </a:r>
            <a:endParaRPr lang="pl-PL" sz="2400" b="1" i="1" dirty="0" smtClean="0"/>
          </a:p>
          <a:p>
            <a:r>
              <a:rPr lang="pl-PL" b="1" dirty="0" smtClean="0"/>
              <a:t>Wirus </a:t>
            </a:r>
            <a:r>
              <a:rPr lang="pl-PL" b="1" dirty="0"/>
              <a:t>KZM znajduje się w ślinie kleszcza. Wirus przenika przez ranę natychmiast po pokłuciu</a:t>
            </a:r>
            <a:r>
              <a:rPr lang="pl-PL" b="1" dirty="0" smtClean="0"/>
              <a:t>.</a:t>
            </a:r>
            <a:r>
              <a:rPr lang="pl-PL" b="1" dirty="0"/>
              <a:t> </a:t>
            </a:r>
            <a:endParaRPr lang="pl-PL" b="1" dirty="0" smtClean="0"/>
          </a:p>
          <a:p>
            <a:r>
              <a:rPr lang="pl-PL" b="1" dirty="0" smtClean="0"/>
              <a:t>Typowe </a:t>
            </a:r>
            <a:r>
              <a:rPr lang="pl-PL" b="1" dirty="0"/>
              <a:t>objawy początkowe to gorączka, ból głowy i stawów, typowy dla grypy</a:t>
            </a:r>
            <a:r>
              <a:rPr lang="pl-PL" b="1" dirty="0" smtClean="0"/>
              <a:t>.</a:t>
            </a:r>
            <a:r>
              <a:rPr lang="pl-PL" b="1" dirty="0"/>
              <a:t> Przy nieskutecznych mechanizmach obronnych wirus KZM dostaje się do centralnego układu nerwowego niektórych zakażonych. Najłagodniejszą postacią w tych przypadkach jest zapalenie opon mózgowo-rdzeniowych. Objawy zapalenia opon mózgowo-rdzeniowych to gorączka, silny ból głowy oraz często sztywność karku.</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3560" y="1556792"/>
            <a:ext cx="2745854" cy="25796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rostokąt 3"/>
          <p:cNvSpPr/>
          <p:nvPr/>
        </p:nvSpPr>
        <p:spPr>
          <a:xfrm>
            <a:off x="4499992" y="4653136"/>
            <a:ext cx="3815292" cy="1569660"/>
          </a:xfrm>
          <a:prstGeom prst="rect">
            <a:avLst/>
          </a:prstGeom>
        </p:spPr>
        <p:txBody>
          <a:bodyPr wrap="square">
            <a:spAutoFit/>
          </a:bodyPr>
          <a:lstStyle/>
          <a:p>
            <a:r>
              <a:rPr lang="pl-PL" sz="2400" b="1" i="1" dirty="0" smtClean="0"/>
              <a:t>Borelioza</a:t>
            </a:r>
            <a:r>
              <a:rPr lang="pl-PL" b="1" dirty="0" smtClean="0"/>
              <a:t> </a:t>
            </a:r>
            <a:r>
              <a:rPr lang="pl-PL" b="1" dirty="0"/>
              <a:t>jest chorobą zakaźną powodowaną przez bakterię </a:t>
            </a:r>
            <a:r>
              <a:rPr lang="pl-PL" b="1" i="1" dirty="0" err="1"/>
              <a:t>Borrelia</a:t>
            </a:r>
            <a:r>
              <a:rPr lang="pl-PL" b="1" i="1" dirty="0"/>
              <a:t> </a:t>
            </a:r>
            <a:r>
              <a:rPr lang="pl-PL" b="1" i="1" dirty="0" err="1"/>
              <a:t>burgdorferi</a:t>
            </a:r>
            <a:r>
              <a:rPr lang="pl-PL" b="1" dirty="0"/>
              <a:t>. Bakteria ta może zaatakować skórę, układ nerwowy, stawy, serce, narząd wzroku.</a:t>
            </a:r>
          </a:p>
        </p:txBody>
      </p:sp>
    </p:spTree>
    <p:extLst>
      <p:ext uri="{BB962C8B-B14F-4D97-AF65-F5344CB8AC3E}">
        <p14:creationId xmlns:p14="http://schemas.microsoft.com/office/powerpoint/2010/main" val="3868974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187624" y="2132856"/>
            <a:ext cx="6336704" cy="461665"/>
          </a:xfrm>
          <a:prstGeom prst="rect">
            <a:avLst/>
          </a:prstGeom>
          <a:noFill/>
        </p:spPr>
        <p:txBody>
          <a:bodyPr wrap="square" rtlCol="0">
            <a:spAutoFit/>
          </a:bodyPr>
          <a:lstStyle/>
          <a:p>
            <a:r>
              <a:rPr lang="pl-PL" sz="2400" dirty="0"/>
              <a:t>k</a:t>
            </a:r>
            <a:r>
              <a:rPr lang="pl-PL" sz="2400" dirty="0" smtClean="0"/>
              <a:t>leszcze.info.pl</a:t>
            </a:r>
            <a:endParaRPr lang="pl-PL" sz="2400" dirty="0"/>
          </a:p>
        </p:txBody>
      </p:sp>
    </p:spTree>
    <p:extLst>
      <p:ext uri="{BB962C8B-B14F-4D97-AF65-F5344CB8AC3E}">
        <p14:creationId xmlns:p14="http://schemas.microsoft.com/office/powerpoint/2010/main" val="3248407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9592" y="476672"/>
            <a:ext cx="7620000" cy="1143000"/>
          </a:xfrm>
        </p:spPr>
        <p:txBody>
          <a:bodyPr/>
          <a:lstStyle/>
          <a:p>
            <a:r>
              <a:rPr lang="pl-PL" dirty="0" smtClean="0">
                <a:solidFill>
                  <a:srgbClr val="FF0000"/>
                </a:solidFill>
              </a:rPr>
              <a:t>Kleszcz to pajęczak!</a:t>
            </a:r>
            <a:br>
              <a:rPr lang="pl-PL" dirty="0" smtClean="0">
                <a:solidFill>
                  <a:srgbClr val="FF0000"/>
                </a:solidFill>
              </a:rPr>
            </a:br>
            <a:endParaRPr lang="pl-PL" dirty="0">
              <a:solidFill>
                <a:srgbClr val="FF0000"/>
              </a:solidFill>
            </a:endParaRPr>
          </a:p>
        </p:txBody>
      </p:sp>
      <p:sp>
        <p:nvSpPr>
          <p:cNvPr id="3" name="Symbol zastępczy zawartości 2"/>
          <p:cNvSpPr>
            <a:spLocks noGrp="1"/>
          </p:cNvSpPr>
          <p:nvPr>
            <p:ph idx="1"/>
          </p:nvPr>
        </p:nvSpPr>
        <p:spPr>
          <a:xfrm>
            <a:off x="-10407" y="1268760"/>
            <a:ext cx="5878551" cy="4800600"/>
          </a:xfrm>
        </p:spPr>
        <p:txBody>
          <a:bodyPr/>
          <a:lstStyle/>
          <a:p>
            <a:r>
              <a:rPr lang="pl-PL" dirty="0"/>
              <a:t>W odróżnieniu od komarów kleszcze potrzebują o wiele więcej krwi. W skrajnych przypadkach pozostają przytwierdzone do swojego żywiciela (człowieka lub zwierzęcia) do 15 dni, żywiąc się ich krwią. Dlatego też zwykle szukają miękkiego i ciepłego miejsca na ciele swojej ofiary, takiego jak pachy lub okolice ludzkich genitaliów, aby się mocno przyczepić. Gdy kleszcz jest już przytwierdzony, okazjonalne drapanie lub pocieranie miejsca, w którym się znajduje, nie robi mu żadnej krzywdy.</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484784"/>
            <a:ext cx="2423170" cy="4174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2800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kleszcz psi w powiększeniu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55" y="3645024"/>
            <a:ext cx="3147276" cy="2520280"/>
          </a:xfrm>
          <a:prstGeom prst="rect">
            <a:avLst/>
          </a:prstGeom>
          <a:noFill/>
          <a:extLst>
            <a:ext uri="{909E8E84-426E-40DD-AFC4-6F175D3DCCD1}">
              <a14:hiddenFill xmlns:a14="http://schemas.microsoft.com/office/drawing/2010/main">
                <a:solidFill>
                  <a:srgbClr val="FFFFFF"/>
                </a:solidFill>
              </a14:hiddenFill>
            </a:ext>
          </a:extLst>
        </p:spPr>
      </p:pic>
      <p:sp>
        <p:nvSpPr>
          <p:cNvPr id="2" name="Prostokąt 1"/>
          <p:cNvSpPr/>
          <p:nvPr/>
        </p:nvSpPr>
        <p:spPr>
          <a:xfrm>
            <a:off x="539552" y="548680"/>
            <a:ext cx="7344816" cy="2677656"/>
          </a:xfrm>
          <a:prstGeom prst="rect">
            <a:avLst/>
          </a:prstGeom>
        </p:spPr>
        <p:txBody>
          <a:bodyPr wrap="square">
            <a:spAutoFit/>
          </a:bodyPr>
          <a:lstStyle/>
          <a:p>
            <a:r>
              <a:rPr lang="pl-PL" sz="2400" dirty="0" smtClean="0"/>
              <a:t>Kleszcze posiadają wysoko rozwinięty aparat żądlący. Kleszcz wcina się w skórę przy pomocy narządu gębowego przypominającego nożyczki , a dzięki „żądłu” tworzy otwór w ukrwionej tkance. Następnie kleszcz zasysa wpływającą krew. Żądło kleszcza posiada długi rząd ułożonych symetrycznie niewielkich kolców. Dzięki nim kleszcz jest mocno przytwierdzony do swojego żywiciela. </a:t>
            </a:r>
            <a:endParaRPr lang="pl-PL" sz="2400"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4783" y="3565984"/>
            <a:ext cx="3312368" cy="2678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1423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iejsca na ciele zagrożone pokłuciem przez kleszcza - pach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02" y="152636"/>
            <a:ext cx="2448272" cy="2664296"/>
          </a:xfrm>
          <a:prstGeom prst="rect">
            <a:avLst/>
          </a:prstGeom>
          <a:noFill/>
          <a:extLst>
            <a:ext uri="{909E8E84-426E-40DD-AFC4-6F175D3DCCD1}">
              <a14:hiddenFill xmlns:a14="http://schemas.microsoft.com/office/drawing/2010/main">
                <a:solidFill>
                  <a:srgbClr val="FFFFFF"/>
                </a:solidFill>
              </a14:hiddenFill>
            </a:ext>
          </a:extLst>
        </p:spPr>
      </p:pic>
      <p:sp>
        <p:nvSpPr>
          <p:cNvPr id="2" name="Prostokąt 1"/>
          <p:cNvSpPr/>
          <p:nvPr/>
        </p:nvSpPr>
        <p:spPr>
          <a:xfrm>
            <a:off x="2369304" y="919600"/>
            <a:ext cx="6091128" cy="1200329"/>
          </a:xfrm>
          <a:prstGeom prst="rect">
            <a:avLst/>
          </a:prstGeom>
        </p:spPr>
        <p:txBody>
          <a:bodyPr wrap="square">
            <a:spAutoFit/>
          </a:bodyPr>
          <a:lstStyle/>
          <a:p>
            <a:r>
              <a:rPr lang="pl-PL" sz="2400" dirty="0"/>
              <a:t>Pachwiny, pośladki, pachy i wnętrze ramion. Ponadprzeciętna częstotliwość ukłuć u dorosłych i dzieci.</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02" y="2564904"/>
            <a:ext cx="1970036" cy="21889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Prostokąt 2"/>
          <p:cNvSpPr/>
          <p:nvPr/>
        </p:nvSpPr>
        <p:spPr>
          <a:xfrm>
            <a:off x="2203138" y="3068960"/>
            <a:ext cx="6185373" cy="1569660"/>
          </a:xfrm>
          <a:prstGeom prst="rect">
            <a:avLst/>
          </a:prstGeom>
        </p:spPr>
        <p:txBody>
          <a:bodyPr wrap="square">
            <a:spAutoFit/>
          </a:bodyPr>
          <a:lstStyle/>
          <a:p>
            <a:r>
              <a:rPr lang="pl-PL" sz="2400" dirty="0" smtClean="0"/>
              <a:t>Głowa i szyja dziecka są miejscami, które kleszcz atakuje najczęściej, podczas gdy u dorosłych stwierdza się bardzo niewiele pokłuć w tym obszarze.</a:t>
            </a:r>
            <a:endParaRPr lang="pl-PL" sz="2400" dirty="0"/>
          </a:p>
        </p:txBody>
      </p:sp>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3" y="4419301"/>
            <a:ext cx="2194829" cy="2438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rostokąt 3"/>
          <p:cNvSpPr/>
          <p:nvPr/>
        </p:nvSpPr>
        <p:spPr>
          <a:xfrm>
            <a:off x="1985138" y="5158515"/>
            <a:ext cx="6091128" cy="1200329"/>
          </a:xfrm>
          <a:prstGeom prst="rect">
            <a:avLst/>
          </a:prstGeom>
        </p:spPr>
        <p:txBody>
          <a:bodyPr wrap="square">
            <a:spAutoFit/>
          </a:bodyPr>
          <a:lstStyle/>
          <a:p>
            <a:r>
              <a:rPr lang="pl-PL" sz="2400" dirty="0" smtClean="0"/>
              <a:t>Zagłębienie pod kolanem. U dorosłych i dzieci ukłucia kleszczowe w tym miejscu są równie częste.</a:t>
            </a:r>
            <a:endParaRPr lang="pl-PL" sz="2400" dirty="0"/>
          </a:p>
        </p:txBody>
      </p:sp>
      <p:sp>
        <p:nvSpPr>
          <p:cNvPr id="5" name="pole tekstowe 4"/>
          <p:cNvSpPr txBox="1"/>
          <p:nvPr/>
        </p:nvSpPr>
        <p:spPr>
          <a:xfrm>
            <a:off x="2463374" y="0"/>
            <a:ext cx="5493002" cy="584775"/>
          </a:xfrm>
          <a:prstGeom prst="rect">
            <a:avLst/>
          </a:prstGeom>
          <a:noFill/>
        </p:spPr>
        <p:txBody>
          <a:bodyPr wrap="square" rtlCol="0">
            <a:spAutoFit/>
          </a:bodyPr>
          <a:lstStyle/>
          <a:p>
            <a:r>
              <a:rPr lang="pl-PL" sz="3200" b="1" dirty="0" smtClean="0">
                <a:solidFill>
                  <a:srgbClr val="FF0000"/>
                </a:solidFill>
              </a:rPr>
              <a:t>Najczęściej atakowane miejsca:</a:t>
            </a:r>
            <a:endParaRPr lang="pl-PL" sz="3200" b="1" dirty="0">
              <a:solidFill>
                <a:srgbClr val="FF0000"/>
              </a:solidFill>
            </a:endParaRPr>
          </a:p>
        </p:txBody>
      </p:sp>
    </p:spTree>
    <p:extLst>
      <p:ext uri="{BB962C8B-B14F-4D97-AF65-F5344CB8AC3E}">
        <p14:creationId xmlns:p14="http://schemas.microsoft.com/office/powerpoint/2010/main" val="3733298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63688" y="620688"/>
            <a:ext cx="4281813" cy="646331"/>
          </a:xfrm>
          <a:prstGeom prst="rect">
            <a:avLst/>
          </a:prstGeom>
        </p:spPr>
        <p:txBody>
          <a:bodyPr wrap="none">
            <a:spAutoFit/>
          </a:bodyPr>
          <a:lstStyle/>
          <a:p>
            <a:r>
              <a:rPr lang="pl-PL" sz="3600" b="1" dirty="0" smtClean="0">
                <a:solidFill>
                  <a:srgbClr val="002060"/>
                </a:solidFill>
              </a:rPr>
              <a:t>USUWANIE KLESZCZA</a:t>
            </a:r>
            <a:endParaRPr lang="pl-PL" sz="3600" b="1" dirty="0">
              <a:solidFill>
                <a:srgbClr val="002060"/>
              </a:solidFill>
            </a:endParaRPr>
          </a:p>
        </p:txBody>
      </p:sp>
      <p:pic>
        <p:nvPicPr>
          <p:cNvPr id="9218" name="Picture 2" descr="środki chemicz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90733"/>
            <a:ext cx="2276475" cy="2171701"/>
          </a:xfrm>
          <a:prstGeom prst="rect">
            <a:avLst/>
          </a:prstGeom>
          <a:noFill/>
          <a:extLst>
            <a:ext uri="{909E8E84-426E-40DD-AFC4-6F175D3DCCD1}">
              <a14:hiddenFill xmlns:a14="http://schemas.microsoft.com/office/drawing/2010/main">
                <a:solidFill>
                  <a:srgbClr val="FFFFFF"/>
                </a:solidFill>
              </a14:hiddenFill>
            </a:ext>
          </a:extLst>
        </p:spPr>
      </p:pic>
      <p:sp>
        <p:nvSpPr>
          <p:cNvPr id="3" name="Prostokąt 2"/>
          <p:cNvSpPr/>
          <p:nvPr/>
        </p:nvSpPr>
        <p:spPr>
          <a:xfrm>
            <a:off x="2411760" y="1530252"/>
            <a:ext cx="5976664" cy="830997"/>
          </a:xfrm>
          <a:prstGeom prst="rect">
            <a:avLst/>
          </a:prstGeom>
        </p:spPr>
        <p:txBody>
          <a:bodyPr wrap="square">
            <a:spAutoFit/>
          </a:bodyPr>
          <a:lstStyle/>
          <a:p>
            <a:r>
              <a:rPr lang="pl-PL" sz="2400" b="1" dirty="0"/>
              <a:t>Nie stosuj benzyny, zmywacza do paznokci ani alkoholu.</a:t>
            </a:r>
            <a:endParaRPr lang="pl-PL" sz="2400" dirty="0"/>
          </a:p>
        </p:txBody>
      </p:sp>
      <p:pic>
        <p:nvPicPr>
          <p:cNvPr id="9220" name="Picture 4" descr="kleszcz na ciele w miejscu trudnodostępny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3287377"/>
            <a:ext cx="2276475" cy="2171701"/>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2856742" y="4050061"/>
            <a:ext cx="5675698" cy="830997"/>
          </a:xfrm>
          <a:prstGeom prst="rect">
            <a:avLst/>
          </a:prstGeom>
        </p:spPr>
        <p:txBody>
          <a:bodyPr wrap="square">
            <a:spAutoFit/>
          </a:bodyPr>
          <a:lstStyle/>
          <a:p>
            <a:r>
              <a:rPr lang="pl-PL" sz="2400" b="1" dirty="0"/>
              <a:t>Jeśli kleszcz jest w miejscu, którego nie możesz dosięgnąć, poproś kogoś o pomoc.</a:t>
            </a:r>
            <a:endParaRPr lang="pl-PL" sz="2400" dirty="0"/>
          </a:p>
        </p:txBody>
      </p:sp>
    </p:spTree>
    <p:extLst>
      <p:ext uri="{BB962C8B-B14F-4D97-AF65-F5344CB8AC3E}">
        <p14:creationId xmlns:p14="http://schemas.microsoft.com/office/powerpoint/2010/main" val="1093383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usuwanie kleszcz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212526"/>
            <a:ext cx="2276475" cy="2171701"/>
          </a:xfrm>
          <a:prstGeom prst="rect">
            <a:avLst/>
          </a:prstGeom>
          <a:noFill/>
          <a:extLst>
            <a:ext uri="{909E8E84-426E-40DD-AFC4-6F175D3DCCD1}">
              <a14:hiddenFill xmlns:a14="http://schemas.microsoft.com/office/drawing/2010/main">
                <a:solidFill>
                  <a:srgbClr val="FFFFFF"/>
                </a:solidFill>
              </a14:hiddenFill>
            </a:ext>
          </a:extLst>
        </p:spPr>
      </p:pic>
      <p:sp>
        <p:nvSpPr>
          <p:cNvPr id="2" name="Prostokąt 1"/>
          <p:cNvSpPr/>
          <p:nvPr/>
        </p:nvSpPr>
        <p:spPr>
          <a:xfrm>
            <a:off x="2432050" y="857609"/>
            <a:ext cx="5066832" cy="1200329"/>
          </a:xfrm>
          <a:prstGeom prst="rect">
            <a:avLst/>
          </a:prstGeom>
        </p:spPr>
        <p:txBody>
          <a:bodyPr wrap="square">
            <a:spAutoFit/>
          </a:bodyPr>
          <a:lstStyle/>
          <a:p>
            <a:r>
              <a:rPr lang="pl-PL" sz="2400" b="1" dirty="0"/>
              <a:t>Nie denerwuj się, jeśli usunięcie nie uda się za pierwszym razem. Zwykle potrzeba na to kilku prób.</a:t>
            </a:r>
            <a:endParaRPr lang="pl-PL" sz="2400" dirty="0"/>
          </a:p>
        </p:txBody>
      </p:sp>
      <p:pic>
        <p:nvPicPr>
          <p:cNvPr id="10244" name="Picture 4" descr="środki do dezynfekcj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03" y="2382770"/>
            <a:ext cx="2276475" cy="2171701"/>
          </a:xfrm>
          <a:prstGeom prst="rect">
            <a:avLst/>
          </a:prstGeom>
          <a:noFill/>
          <a:extLst>
            <a:ext uri="{909E8E84-426E-40DD-AFC4-6F175D3DCCD1}">
              <a14:hiddenFill xmlns:a14="http://schemas.microsoft.com/office/drawing/2010/main">
                <a:solidFill>
                  <a:srgbClr val="FFFFFF"/>
                </a:solidFill>
              </a14:hiddenFill>
            </a:ext>
          </a:extLst>
        </p:spPr>
      </p:pic>
      <p:sp>
        <p:nvSpPr>
          <p:cNvPr id="3" name="Prostokąt 2"/>
          <p:cNvSpPr/>
          <p:nvPr/>
        </p:nvSpPr>
        <p:spPr>
          <a:xfrm>
            <a:off x="2371678" y="2555465"/>
            <a:ext cx="5553396" cy="1200329"/>
          </a:xfrm>
          <a:prstGeom prst="rect">
            <a:avLst/>
          </a:prstGeom>
        </p:spPr>
        <p:txBody>
          <a:bodyPr wrap="square">
            <a:spAutoFit/>
          </a:bodyPr>
          <a:lstStyle/>
          <a:p>
            <a:r>
              <a:rPr lang="pl-PL" sz="2400" b="1" dirty="0"/>
              <a:t>Po usunięciu kleszcza zdezynfekuj miejsce pokłucia alkoholem lub maścią zawierającą jod.</a:t>
            </a:r>
            <a:endParaRPr lang="pl-PL" sz="2400" dirty="0"/>
          </a:p>
        </p:txBody>
      </p:sp>
      <p:pic>
        <p:nvPicPr>
          <p:cNvPr id="10246" name="Picture 6" descr="kleszcz wbity w skórę"/>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67123"/>
            <a:ext cx="1304925" cy="1390651"/>
          </a:xfrm>
          <a:prstGeom prst="rect">
            <a:avLst/>
          </a:prstGeom>
          <a:noFill/>
          <a:extLst>
            <a:ext uri="{909E8E84-426E-40DD-AFC4-6F175D3DCCD1}">
              <a14:hiddenFill xmlns:a14="http://schemas.microsoft.com/office/drawing/2010/main">
                <a:solidFill>
                  <a:srgbClr val="FFFFFF"/>
                </a:solidFill>
              </a14:hiddenFill>
            </a:ext>
          </a:extLst>
        </p:spPr>
      </p:pic>
      <p:pic>
        <p:nvPicPr>
          <p:cNvPr id="10248" name="Picture 8" descr="celowni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70" y="4898450"/>
            <a:ext cx="1816879" cy="1832278"/>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2123726" y="4785677"/>
            <a:ext cx="6273477" cy="1938992"/>
          </a:xfrm>
          <a:prstGeom prst="rect">
            <a:avLst/>
          </a:prstGeom>
        </p:spPr>
        <p:txBody>
          <a:bodyPr wrap="square">
            <a:spAutoFit/>
          </a:bodyPr>
          <a:lstStyle/>
          <a:p>
            <a:r>
              <a:rPr lang="pl-PL" sz="2400" b="1" dirty="0"/>
              <a:t>Jeżeli zaczerwienienie dookoła ukłucia nie schodzi lub się rozszerza, skonsultuj się z lekarzem. Podobnie w przypadku, gdy miejsce ukłucia puchnie, jest bolesne, gorące lub pulsujące.</a:t>
            </a:r>
            <a:endParaRPr lang="pl-PL" sz="2400" dirty="0"/>
          </a:p>
        </p:txBody>
      </p:sp>
    </p:spTree>
    <p:extLst>
      <p:ext uri="{BB962C8B-B14F-4D97-AF65-F5344CB8AC3E}">
        <p14:creationId xmlns:p14="http://schemas.microsoft.com/office/powerpoint/2010/main" val="205587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przybory lekarsk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00808"/>
            <a:ext cx="2952818" cy="3168352"/>
          </a:xfrm>
          <a:prstGeom prst="rect">
            <a:avLst/>
          </a:prstGeom>
          <a:noFill/>
          <a:extLst>
            <a:ext uri="{909E8E84-426E-40DD-AFC4-6F175D3DCCD1}">
              <a14:hiddenFill xmlns:a14="http://schemas.microsoft.com/office/drawing/2010/main">
                <a:solidFill>
                  <a:srgbClr val="FFFFFF"/>
                </a:solidFill>
              </a14:hiddenFill>
            </a:ext>
          </a:extLst>
        </p:spPr>
      </p:pic>
      <p:sp>
        <p:nvSpPr>
          <p:cNvPr id="2" name="Prostokąt 1"/>
          <p:cNvSpPr/>
          <p:nvPr/>
        </p:nvSpPr>
        <p:spPr>
          <a:xfrm>
            <a:off x="3203848" y="2044004"/>
            <a:ext cx="5256584" cy="1107996"/>
          </a:xfrm>
          <a:prstGeom prst="rect">
            <a:avLst/>
          </a:prstGeom>
        </p:spPr>
        <p:txBody>
          <a:bodyPr wrap="square">
            <a:spAutoFit/>
          </a:bodyPr>
          <a:lstStyle/>
          <a:p>
            <a:r>
              <a:rPr lang="pl-PL" dirty="0" smtClean="0"/>
              <a:t/>
            </a:r>
            <a:br>
              <a:rPr lang="pl-PL" dirty="0" smtClean="0"/>
            </a:br>
            <a:r>
              <a:rPr lang="pl-PL" sz="2400" b="1" dirty="0"/>
              <a:t>Jeśli nie wiesz, jak odpowiednio usunąć kleszcza, skonsultuj się z lekarzem.</a:t>
            </a:r>
            <a:endParaRPr lang="pl-PL" sz="2400" dirty="0"/>
          </a:p>
        </p:txBody>
      </p:sp>
    </p:spTree>
    <p:extLst>
      <p:ext uri="{BB962C8B-B14F-4D97-AF65-F5344CB8AC3E}">
        <p14:creationId xmlns:p14="http://schemas.microsoft.com/office/powerpoint/2010/main" val="1126759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38386" y="3068960"/>
            <a:ext cx="8037462" cy="334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268203"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2200" b="1" i="0" u="none" strike="noStrike" cap="none" normalizeH="0" baseline="0" dirty="0" smtClean="0">
                <a:ln>
                  <a:noFill/>
                </a:ln>
                <a:solidFill>
                  <a:srgbClr val="212529"/>
                </a:solidFill>
                <a:effectLst/>
                <a:latin typeface="Open Sans"/>
                <a:cs typeface="Arial" pitchFamily="34" charset="0"/>
              </a:rPr>
              <a:t>Jak wyjąć kleszcza – uniwersalne rady bez względu na </a:t>
            </a:r>
            <a:r>
              <a:rPr kumimoji="0" lang="pl-PL" altLang="pl-PL" sz="2200" b="1" i="0" u="none" strike="noStrike" cap="none" normalizeH="0" baseline="0" dirty="0" smtClean="0">
                <a:ln>
                  <a:noFill/>
                </a:ln>
                <a:solidFill>
                  <a:srgbClr val="212529"/>
                </a:solidFill>
                <a:effectLst/>
                <a:latin typeface="Open Sans"/>
                <a:cs typeface="Arial" pitchFamily="34" charset="0"/>
              </a:rPr>
              <a:t>narzędzie:</a:t>
            </a:r>
            <a:endParaRPr kumimoji="0" lang="pl-PL" altLang="pl-PL" sz="2200" b="1" i="0" u="none" strike="noStrike" cap="none" normalizeH="0" baseline="0" dirty="0" smtClean="0">
              <a:ln>
                <a:noFill/>
              </a:ln>
              <a:solidFill>
                <a:srgbClr val="212529"/>
              </a:solidFill>
              <a:effectLst/>
              <a:latin typeface="Open San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smtClean="0">
                <a:ln>
                  <a:noFill/>
                </a:ln>
                <a:solidFill>
                  <a:srgbClr val="212529"/>
                </a:solidFill>
                <a:effectLst/>
                <a:latin typeface="-apple-system"/>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smtClean="0">
                <a:ln>
                  <a:noFill/>
                </a:ln>
                <a:solidFill>
                  <a:srgbClr val="050000"/>
                </a:solidFill>
                <a:effectLst/>
                <a:latin typeface="Open Sans"/>
                <a:cs typeface="Arial" pitchFamily="34" charset="0"/>
              </a:rPr>
              <a:t>1. Ustaw narzędzie tak prosto, jak to możliwe, bezpośrednio nad kleszczem.</a:t>
            </a:r>
            <a:endParaRPr kumimoji="0" lang="pl-PL" altLang="pl-PL" b="0" i="0" u="none" strike="noStrike" cap="none" normalizeH="0" baseline="0" dirty="0" smtClean="0">
              <a:ln>
                <a:noFill/>
              </a:ln>
              <a:solidFill>
                <a:srgbClr val="212529"/>
              </a:solidFill>
              <a:effectLst/>
              <a:latin typeface="-apple-syste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smtClean="0">
                <a:ln>
                  <a:noFill/>
                </a:ln>
                <a:solidFill>
                  <a:srgbClr val="050000"/>
                </a:solidFill>
                <a:effectLst/>
                <a:latin typeface="Open Sans"/>
                <a:cs typeface="Arial" pitchFamily="34" charset="0"/>
              </a:rPr>
              <a:t>2. Umieść czubek narzędzia jak najbliżej skóry. Unikaj szczypania ciała kleszcza.</a:t>
            </a:r>
            <a:endParaRPr kumimoji="0" lang="pl-PL" altLang="pl-PL" b="0" i="0" u="none" strike="noStrike" cap="none" normalizeH="0" baseline="0" dirty="0" smtClean="0">
              <a:ln>
                <a:noFill/>
              </a:ln>
              <a:solidFill>
                <a:srgbClr val="212529"/>
              </a:solidFill>
              <a:effectLst/>
              <a:latin typeface="-apple-syste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smtClean="0">
                <a:ln>
                  <a:noFill/>
                </a:ln>
                <a:solidFill>
                  <a:srgbClr val="050000"/>
                </a:solidFill>
                <a:effectLst/>
                <a:latin typeface="Open Sans"/>
                <a:cs typeface="Arial" pitchFamily="34" charset="0"/>
              </a:rPr>
              <a:t>3. Wyciągnij kleszcza pionowo. Następnie monitoruj miejsce pokłucia, pamiętając o możliwości wystąpienia boreliozy. W przypadku wystąpienia zaczerwienienia należy natychmiast skontaktować się z lekarzem!</a:t>
            </a:r>
            <a:endParaRPr kumimoji="0" lang="pl-PL" altLang="pl-PL" b="0" i="0" u="none" strike="noStrike" cap="none" normalizeH="0" baseline="0" dirty="0" smtClean="0">
              <a:ln>
                <a:noFill/>
              </a:ln>
              <a:solidFill>
                <a:srgbClr val="212529"/>
              </a:solidFill>
              <a:effectLst/>
              <a:latin typeface="-apple-system"/>
              <a:cs typeface="Arial" pitchFamily="34" charset="0"/>
            </a:endParaRPr>
          </a:p>
        </p:txBody>
      </p:sp>
      <p:pic>
        <p:nvPicPr>
          <p:cNvPr id="12290" name="Picture 2" descr="kleszcz wbity w dłoń"/>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980728"/>
            <a:ext cx="1656184" cy="2324555"/>
          </a:xfrm>
          <a:prstGeom prst="rect">
            <a:avLst/>
          </a:prstGeom>
          <a:noFill/>
          <a:extLst>
            <a:ext uri="{909E8E84-426E-40DD-AFC4-6F175D3DCCD1}">
              <a14:hiddenFill xmlns:a14="http://schemas.microsoft.com/office/drawing/2010/main">
                <a:solidFill>
                  <a:srgbClr val="FFFFFF"/>
                </a:solidFill>
              </a14:hiddenFill>
            </a:ext>
          </a:extLst>
        </p:spPr>
      </p:pic>
      <p:sp>
        <p:nvSpPr>
          <p:cNvPr id="3" name="Prostokąt 2"/>
          <p:cNvSpPr/>
          <p:nvPr/>
        </p:nvSpPr>
        <p:spPr>
          <a:xfrm>
            <a:off x="319092" y="332656"/>
            <a:ext cx="8037462" cy="2000548"/>
          </a:xfrm>
          <a:prstGeom prst="rect">
            <a:avLst/>
          </a:prstGeom>
        </p:spPr>
        <p:txBody>
          <a:bodyPr wrap="square">
            <a:spAutoFit/>
          </a:bodyPr>
          <a:lstStyle/>
          <a:p>
            <a:pPr algn="ctr"/>
            <a:r>
              <a:rPr lang="pl-PL" sz="2800" b="1" dirty="0">
                <a:solidFill>
                  <a:srgbClr val="00B0F0"/>
                </a:solidFill>
              </a:rPr>
              <a:t>Narzędzia do usuwania </a:t>
            </a:r>
            <a:r>
              <a:rPr lang="pl-PL" sz="2800" b="1" dirty="0" smtClean="0">
                <a:solidFill>
                  <a:srgbClr val="00B0F0"/>
                </a:solidFill>
              </a:rPr>
              <a:t>kleszczy:</a:t>
            </a:r>
            <a:endParaRPr lang="pl-PL" sz="2800" b="1" dirty="0">
              <a:solidFill>
                <a:srgbClr val="00B0F0"/>
              </a:solidFill>
            </a:endParaRPr>
          </a:p>
          <a:p>
            <a:r>
              <a:rPr lang="pl-PL" sz="2400" b="1" dirty="0" smtClean="0"/>
              <a:t>Do </a:t>
            </a:r>
            <a:r>
              <a:rPr lang="pl-PL" sz="2400" b="1" dirty="0"/>
              <a:t>najpopularniejszych narzędzi do usuwania kleszczy należą:</a:t>
            </a:r>
          </a:p>
          <a:p>
            <a:r>
              <a:rPr lang="pl-PL" sz="2400" dirty="0"/>
              <a:t>Szczypczyki (Pinceta)</a:t>
            </a:r>
          </a:p>
          <a:p>
            <a:r>
              <a:rPr lang="pl-PL" sz="2400" dirty="0" err="1"/>
              <a:t>Kleszczkarta</a:t>
            </a:r>
            <a:endParaRPr lang="pl-PL" sz="2400" dirty="0"/>
          </a:p>
          <a:p>
            <a:r>
              <a:rPr lang="pl-PL" sz="2400" dirty="0"/>
              <a:t>Lasso do usuwania kleszczy</a:t>
            </a:r>
            <a:endParaRPr lang="pl-PL" sz="2400" i="1" dirty="0"/>
          </a:p>
        </p:txBody>
      </p:sp>
    </p:spTree>
    <p:extLst>
      <p:ext uri="{BB962C8B-B14F-4D97-AF65-F5344CB8AC3E}">
        <p14:creationId xmlns:p14="http://schemas.microsoft.com/office/powerpoint/2010/main" val="1042905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instrukcja jak usunąć kleszcza pencet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1" y="908719"/>
            <a:ext cx="6984777" cy="5208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20143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yleganie">
  <a:themeElements>
    <a:clrScheme name="Przylegani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zylegani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240</TotalTime>
  <Words>823</Words>
  <Application>Microsoft Office PowerPoint</Application>
  <PresentationFormat>Pokaz na ekranie (4:3)</PresentationFormat>
  <Paragraphs>55</Paragraphs>
  <Slides>17</Slides>
  <Notes>0</Notes>
  <HiddenSlides>0</HiddenSlides>
  <MMClips>0</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Przyleganie</vt:lpstr>
      <vt:lpstr>Nie igraj z kleszczem!</vt:lpstr>
      <vt:lpstr>Kleszcz to pajęczak!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Nie igraj z kleszczem!</dc:title>
  <dc:creator>Agnieszka</dc:creator>
  <cp:lastModifiedBy>Agnieszka</cp:lastModifiedBy>
  <cp:revision>9</cp:revision>
  <dcterms:created xsi:type="dcterms:W3CDTF">2021-04-06T12:36:48Z</dcterms:created>
  <dcterms:modified xsi:type="dcterms:W3CDTF">2021-04-07T13:36:42Z</dcterms:modified>
</cp:coreProperties>
</file>